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60" r:id="rId3"/>
    <p:sldId id="273" r:id="rId4"/>
    <p:sldId id="258" r:id="rId5"/>
    <p:sldId id="276" r:id="rId6"/>
    <p:sldId id="275" r:id="rId7"/>
    <p:sldId id="274" r:id="rId8"/>
    <p:sldId id="277" r:id="rId9"/>
    <p:sldId id="278" r:id="rId10"/>
    <p:sldId id="279" r:id="rId11"/>
    <p:sldId id="28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lal Almhana" initials="JA" lastIdx="1" clrIdx="0">
    <p:extLst>
      <p:ext uri="{19B8F6BF-5375-455C-9EA6-DF929625EA0E}">
        <p15:presenceInfo xmlns:p15="http://schemas.microsoft.com/office/powerpoint/2012/main" userId="S::almhanaj@umoncton.ca::909b162c-aa73-4200-9f4c-7ff8cf4c30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2"/>
  </p:normalViewPr>
  <p:slideViewPr>
    <p:cSldViewPr snapToGrid="0" snapToObjects="1">
      <p:cViewPr>
        <p:scale>
          <a:sx n="96" d="100"/>
          <a:sy n="96" d="100"/>
        </p:scale>
        <p:origin x="60" y="1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8:59.1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697 90 1783 0 0,'0'0'45'0'0,"1"-1"-14"0"0,0-1 4 0 0,2 0 6 0 0,8-4 535 0 0,-10 5 50 0 0,-1 1 22 0 0,0 0 10 0 0,0 0 20 0 0,4-4 407 0 0,-4 1 2776 0 0,-12-21-1179 0 0,11 23-2782 0 0,1 1 14 0 0,-17-15 1153 0 0,4 12-676 0 0,0 0-1 0 0,0 1 1 0 0,-9 0-391 0 0,-3-1 549 0 0,-36-5 619 0 0,32 4-704 0 0,28 4-470 0 0,-14-2-116 0 0,2 2-2 0 0,-75-3 1423 0 0,66 3-1059 0 0,1 1 1 0 0,-1 1-1 0 0,1 0 0 0 0,-2 2-240 0 0,12-1 110 0 0,2-2-104 0 0,0 2 1 0 0,0-1 0 0 0,0 1-1 0 0,-2 2-6 0 0,4-2 0 0 0,0 1 11 0 0,3-1 59 0 0,0 0 0 0 0,0 1 0 0 0,1-1 1 0 0,-1 1-1 0 0,1 0 0 0 0,0 0 0 0 0,0 0 0 0 0,0 1 1 0 0,0-1-1 0 0,0 3-70 0 0,-1-1 78 0 0,0 0 0 0 0,0 0 0 0 0,0 0 1 0 0,-3 2-79 0 0,-105 99 1308 0 0,111-106-1308 0 0,0-1 0 0 0,1 1 0 0 0,-1-1 1 0 0,0 1-1 0 0,1-1 0 0 0,-1 1 0 0 0,0 0 1 0 0,1-1-1 0 0,-1 1 0 0 0,1 0 1 0 0,-1-1-1 0 0,1 1 0 0 0,0 0 0 0 0,-1 0 1 0 0,1 0-1 0 0,0-1 0 0 0,-1 2 0 0 0,0 2-76 0 0,-1 5-14 0 0,1 3 62 0 0,0-9 0 0 0,3 2 13 0 0,1 20 10 0 0,-4-12 103 0 0,0 0 0 0 0,0-1-1 0 0,-1 1 1 0 0,-1-1 0 0 0,0 1-1 0 0,-1-1 1 0 0,-1 3-98 0 0,-7 10 108 0 0,12-22-144 0 0,1-1 34 0 0,0 1 1 0 0,0-1-1 0 0,1 0 0 0 0,-1 0 0 0 0,0 1 1 0 0,1-1-1 0 0,-1 0 0 0 0,1 0 0 0 0,0 0 1 0 0,0 0-1 0 0,-1-1 0 0 0,1 1 0 0 0,2 1 3 0 0,16 17-131 0 0,-17-18 114 0 0,6 10-18 0 0,-3-4 24 0 0,0 0 10 0 0,-1-2 14 0 0,-4-4 51 0 0,2 3 8 0 0,-1-3-13 0 0,6 3-46 0 0,-5-4-14 0 0,10 2-2 0 0,-9-2-2 0 0,0-1 0 0 0,1 1 0 0 0,0-1 0 0 0,-1 1 0 0 0,1-2 0 0 0,-1 1 0 0 0,4-1 4 0 0,-1 1-5 0 0,-1-1 0 0 0,1 1 1 0 0,0 0-1 0 0,0 1 0 0 0,0 0 0 0 0,0 0 0 0 0,-1 0 0 0 0,1 1 0 0 0,1 0 5 0 0,23 3 445 0 0,-4-5-434 0 0,13-5-122 0 0,-24 3 58 0 0,0 0 0 0 0,1 1 0 0 0,-1 1 0 0 0,0 0 0 0 0,13 3 53 0 0,-15-2 143 0 0,1 1 1 0 0,-1-2-1 0 0,7 0-143 0 0,12-1 106 0 0,-32 1-106 0 0,0 0 0 0 0,0 0 0 0 0,0 0 0 0 0,0 0 1 0 0,0 0-1 0 0,0 0 0 0 0,0 0 0 0 0,0 0 0 0 0,0-1 0 0 0,0 1 0 0 0,0 0 0 0 0,-1-1 0 0 0,1 1 0 0 0,0-1 0 0 0,0 1 0 0 0,0-1 0 0 0,0 1 1 0 0,0-1-1 0 0,3-2-14 0 0,10 0-43 0 0,-9 2 32 0 0,0 0 0 0 0,0-1 0 0 0,1 1 0 0 0,-1-1-1 0 0,-1 0 1 0 0,4-2 25 0 0,-2 1-48 0 0,1 0 36 0 0,1 1 12 0 0,-1 0 0 0 0,0 1-11 0 0,0 0-31 0 0,1 1 20 0 0,1 1-20 0 0,-9 0 29 0 0,13-3 19 0 0,1-1-10 0 0,-7 2 4 0 0,-2-1-13 0 0,-3 1-56 0 0,2-1-30 0 0,-3 1-18 0 0,15-12-1930 0 0,-3 7 242 0 0,-6 5 835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200 83 3855 0 0,'0'0'83'0'0,"0"0"12"0"0,4-3 107 0 0,0-1-182 0 0,-1-1 119 0 0,-3 4 580 0 0,0 1 243 0 0,0 0 44 0 0,0 0-12 0 0,0 0-80 0 0,0 0-33 0 0,-19 2 1744 0 0,11-1-1880 0 0,-1 1 0 0 0,1 0 0 0 0,0 1 0 0 0,0 0 0 0 0,0 0 1 0 0,0 1-1 0 0,1 0 0 0 0,-5 3-745 0 0,-1 1 440 0 0,0 1-1 0 0,1 1 1 0 0,1 0 0 0 0,-4 4-440 0 0,12-9 22 0 0,-1 0 0 0 0,1 0-1 0 0,0 0 1 0 0,1 0 0 0 0,-1 1 0 0 0,1-1-1 0 0,0 1 1 0 0,0 4-22 0 0,-4 6 2 0 0,1 0-105 0 0,0 0 0 0 0,1 1 0 0 0,0 0 0 0 0,1 4 103 0 0,3-18-74 0 0,-1 0-1 0 0,1 0 1 0 0,0 0-1 0 0,0 0 1 0 0,1 0-1 0 0,-1 0 1 0 0,0 0-1 0 0,1 0 1 0 0,0 0-1 0 0,0 0 0 0 0,0 0 1 0 0,0-1-1 0 0,0 1 1 0 0,0 0-1 0 0,1-1 1 0 0,-1 1-1 0 0,2 1 75 0 0,0-1-75 0 0,0 0 0 0 0,0 0-1 0 0,0 0 1 0 0,1-1 0 0 0,-1 1-1 0 0,1-1 1 0 0,-1 0 0 0 0,1 0-1 0 0,0 0 1 0 0,0 0 0 0 0,2 0 75 0 0,9 2 86 0 0,0 0 0 0 0,0-1 1 0 0,1-1-1 0 0,-1 0 1 0 0,1-1-1 0 0,1-1-86 0 0,58 0 941 0 0,-1-5 1 0 0,46-8-942 0 0,-90 8 298 0 0,-1 0 1 0 0,0-2 0 0 0,3-2-299 0 0,-18 5 131 0 0,-1-1-1 0 0,1-1 1 0 0,-1 0-1 0 0,0-1 1 0 0,0-1 0 0 0,-1 0-1 0 0,4-3-130 0 0,-4 1 91 0 0,0 0 0 0 0,-1-1 0 0 0,-1-1 0 0 0,1 1 0 0 0,6-12-91 0 0,-14 18 24 0 0,0 1 1 0 0,0-1-1 0 0,0 0 1 0 0,-1 0-1 0 0,1 0 1 0 0,-1 0 0 0 0,-1 0-1 0 0,1 0 1 0 0,-1-1-1 0 0,0 1 1 0 0,0 0-1 0 0,0-1 1 0 0,-1 1-1 0 0,0-1 1 0 0,0 1-1 0 0,0-1 1 0 0,-1 1-1 0 0,0-3-24 0 0,-1 4 22 0 0,1 0 0 0 0,-1 0 0 0 0,0 0 0 0 0,0 0 0 0 0,0 0-1 0 0,0 0 1 0 0,-1 0 0 0 0,0 1 0 0 0,0-1 0 0 0,0 1 0 0 0,0 0 0 0 0,0 0 0 0 0,0 0-1 0 0,-1 0 1 0 0,0 1 0 0 0,0-1 0 0 0,1 1 0 0 0,-1 0 0 0 0,0 0 0 0 0,-1 0 0 0 0,0 0-22 0 0,-14-4-38 0 0,0 0 1 0 0,0 2 0 0 0,0 0-1 0 0,-8 0 38 0 0,3 1-190 0 0,-10-1-60 0 0,25 3-152 0 0,0 1-1 0 0,0-2 1 0 0,0 1-1 0 0,1-1 0 0 0,-1-1 1 0 0,0 1-1 0 0,-3-3 403 0 0,6 0-2009 0 0,1-1-4602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05.9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72 2879 0 0,'0'0'66'0'0,"0"0"6"0"0,0 0 6 0 0,-2-1-11 0 0,-14-3 224 0 0,-1 2 5370 0 0,14 2-441 0 0,17 1-3701 0 0,17-3-728 0 0,-1-1-1 0 0,1-1 1 0 0,10-4-791 0 0,-1 0 377 0 0,26-1-377 0 0,96 2 323 0 0,-76 4 111 0 0,13-1 246 0 0,-98 4-640 0 0,-1 0-101 0 0,28-3-1670 0 0,-20 2 806 0 0,1 0 0 0 0,0 0-1 0 0,8-3 926 0 0,0 0-1993 0 0,-16 3 1122 0 0,0 1-270 0 0,5-3-118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06.4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70 3967 0 0,'0'0'91'0'0,"2"-1"12"0"0,55-11 614 0 0,-37 7 1573 0 0,1 1 0 0 0,5 0-2290 0 0,-3 3 1516 0 0,0 1 1 0 0,0 1-1 0 0,0 1 1 0 0,16 3-1517 0 0,-13 0 572 0 0,1-3-1 0 0,0 0 1 0 0,8-1-572 0 0,19-6-108 0 0,0-3 0 0 0,32-8 108 0 0,-22 3-1464 0 0,32-1 1464 0 0,-87 13-184 0 0,3-1-356 0 0,0 1 1 0 0,-1 0 0 0 0,1 1-1 0 0,-1 1 1 0 0,1-1-1 0 0,0 2 1 0 0,-1 0-1 0 0,1 0 540 0 0,-3 1-4100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07.3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69 9 3967 0 0,'0'0'91'0'0,"0"0"12"0"0,0 0 7 0 0,0 0 122 0 0,0 0 503 0 0,0 0 216 0 0,0 0 45 0 0,0 0-102 0 0,0 0-468 0 0,0 0-208 0 0,0 0-39 0 0,0 0-7 0 0,0 0 9 0 0,0 0 3 0 0,0 0 0 0 0,0 0 30 0 0,0 0 123 0 0,0 0 58 0 0,0 0 11 0 0,0 0 2 0 0,0 0 0 0 0,0 0 0 0 0,0 0 0 0 0,0 0-10 0 0,0 0-46 0 0,0 0-22 0 0,6-9 5260 0 0,-4 13-5570 0 0,-1 0 1 0 0,-1 0 0 0 0,1 0 0 0 0,0 0 0 0 0,-1 0 0 0 0,0 0 0 0 0,0 1 0 0 0,0-1 0 0 0,-1 0 0 0 0,1 0 0 0 0,-2 3-21 0 0,-13 48-24 0 0,6-28 36 0 0,-4 29-332 0 0,-1 17 320 0 0,-2 16 238 0 0,13-78-215 0 0,1 0 0 0 0,0 0 0 0 0,1 1 0 0 0,0-1 0 0 0,1 1 0 0 0,0-1 0 0 0,1 1-23 0 0,-1-10 69 0 0,0-2 5 0 0,7 25 640 0 0,-9 17-1682 0 0,2-41 856 0 0,0-1 0 0 0,0 0 8 0 0,0 0 26 0 0,0 0-13 0 0,0 0 20 0 0,0 0 7 0 0,0 0-10 0 0,0 0-46 0 0,0 0-22 0 0,0 0-2 0 0,0 0-68 0 0,0 0-286 0 0,0 0-128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8:42.6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1495 0 0,'0'0'0'0'0,"0"0"64"0"0,0 0-64 0 0,0 0 80 0 0,0 0-80 0 0,0 0 0 0 0,0 0 0 0 0,0 0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8:43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6 455 0 0,'0'0'0'0'0,"0"0"0"0"0,0 0 0 0 0,0 0 0 0 0,0 0 0 0 0,-3-5 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7.1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557 110 455 0 0,'0'0'1531'0'0,"0"0"178"0"0,0 0 78 0 0,0 0-64 0 0,0 0-345 0 0,19-17 6013 0 0,-13 8-6232 0 0,-4 8-1047 0 0,-1 0 0 0 0,0-1-1 0 0,0 1 1 0 0,0-1 0 0 0,0 1-1 0 0,0-1 1 0 0,0 0 0 0 0,0 0-1 0 0,0 1 1 0 0,-1-1 0 0 0,1 0-1 0 0,-1 0 1 0 0,1 0 0 0 0,-1 1-1 0 0,0-1 1 0 0,0 0 0 0 0,0 0-1 0 0,0 0-111 0 0,0 1 80 0 0,-11-13 552 0 0,1 10-466 0 0,0 0 0 0 0,0 1 0 0 0,-1 0 0 0 0,1 0 0 0 0,-1 2 0 0 0,-7-2-166 0 0,-42-7 472 0 0,50 8-507 0 0,0 1 0 0 0,0 0 0 0 0,0 0 0 0 0,0 1 0 0 0,-1 0 1 0 0,1 1-1 0 0,0 0 0 0 0,-7 2 35 0 0,-14 5 95 0 0,0 0 0 0 0,-2 3-95 0 0,20-6 37 0 0,11-4-36 0 0,-40 13 343 0 0,-31 15-344 0 0,62-24 9 0 0,0 1-1 0 0,0 0 1 0 0,0 1-1 0 0,1 0 1 0 0,0 1-1 0 0,0 0 1 0 0,1 0 0 0 0,-5 7-9 0 0,11-11-40 0 0,0 0 1 0 0,1-1 0 0 0,-1 2 0 0 0,1-1 0 0 0,0 0 0 0 0,1 0 0 0 0,-1 1 0 0 0,1-1 0 0 0,-1 1 0 0 0,1-1 0 0 0,1 1-1 0 0,-1-1 1 0 0,1 1 0 0 0,0 0 0 0 0,0-1 0 0 0,0 1 0 0 0,0-1 0 0 0,1 1 0 0 0,0 0 39 0 0,3 13-280 0 0,0 0 0 0 0,2 0 0 0 0,0-1-1 0 0,2 4 281 0 0,-2-8-134 0 0,13 38-223 0 0,23 53-334 0 0,-41-100 651 0 0,0-1-1 0 0,1 0 1 0 0,0 0-1 0 0,-1-1 1 0 0,1 1-1 0 0,0 0 1 0 0,1 0-1 0 0,-1-1 1 0 0,0 0-1 0 0,1 1 0 0 0,0-1 1 0 0,-1 0-1 0 0,1 0 1 0 0,0 0-1 0 0,0 0 1 0 0,0-1-1 0 0,0 1 41 0 0,3-1-85 0 0,-1 1-1 0 0,1-1 1 0 0,0 0-1 0 0,-1-1 1 0 0,1 1-1 0 0,-1-1 1 0 0,1 0-1 0 0,0 0 1 0 0,5-2 85 0 0,136-20-400 0 0,-76 9 1018 0 0,54-1-618 0 0,-94 13 858 0 0,-30 1-500 0 0,-1 0-14 0 0,0 0-66 0 0,0 0-29 0 0,0 0-8 0 0,0 0-85 0 0,0 0-353 0 0,0 0-156 0 0,0 0-30 0 0,0 0-46 0 0,0 0-165 0 0,0 0-70 0 0,0 0-1014 0 0,0 0-4028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7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26 1839 0 0,'0'0'432'0'0,"0"0"1143"0"0,7-4 4909 0 0,4 0-4340 0 0,10 0 3628 0 0,21 0-5772 0 0,22 1 1717 0 0,5 0-1590 0 0,41-1-1072 0 0,0 4 1 0 0,58 10 944 0 0,-145-7-242 0 0,-14-2-10 0 0,0 0 0 0 0,-1 0 1 0 0,1-1-1 0 0,-1 0 0 0 0,1 0 1 0 0,0-1-1 0 0,-1 0 0 0 0,1 0 1 0 0,-1-1-1 0 0,3-1 252 0 0,-10 2-859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0-11-03T19:49:18.2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44 3679 0 0,'8'1'327'0'0,"38"7"1127"0"0,24-1 4862 0 0,-46-6-725 0 0,22-1-5591 0 0,1-6 166 0 0,67-16 287 0 0,-29 5-4522 0 0,3 4 4069 0 0,-70 10-5094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94C43-4BB1-1045-B29F-89E4205F4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959934-7033-474A-9876-39D93D16AC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392D2-BCF8-C343-A75D-1A0CCCC9F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62C6F-C7BC-844E-89B6-005DCC2B3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38E1D-34F7-EA4F-B446-82B5E2B7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041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99BF7-B52F-7F42-AE9D-AE5DFDBF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AD250F-0382-C448-A8B5-54CADF22AC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7B8796-B824-EF4A-9269-4400FF2EC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8CEDD-D87B-274F-A26C-9B9A7399B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B4F35-DF1E-5043-A6FC-7E6CA06BA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874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52069C-8C97-9D4A-87F7-D91663FF0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11F041-8378-E042-9B63-F6B9824F7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7E9DB-3A45-A144-AA89-33757E59E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D1945-5539-6342-AE27-0B064836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A7FF6-1168-E14D-87EC-F8F99B3F4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4043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D2D48F-5113-4C22-81AE-7DC85D1B1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E921BC-5DF2-41C9-8F74-86E223022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75FBFA-0634-40C0-8925-81DE80E6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68EE6E-97AD-4487-B171-E56BBBCE3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6236D4-14C5-4C98-A39C-2341AA7F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92699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8C98E2-7C9E-4A96-866D-58C4DF260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CBED88-8060-443E-8222-BE470FB86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F02D99-2BB2-4746-99A0-D9881773F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C6D400-4E29-4602-B6BE-2165AED51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19F36E-0C13-4BC0-9077-A8A074C5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41422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B20064-9302-4D62-87A1-11A3C0642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D2EBF0-47EE-4393-8AF7-D4323927C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C75485-B130-4ED3-92A5-C40C9A75C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EAAF08-9287-45AA-A19B-8FDAE7B0F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AD11DE-ECE9-42C9-B966-ADECDBE5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86109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EEA32-3424-43B9-A9EF-42F314D93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218773-9680-4FD3-85E2-15FCC29B9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9C040D-9985-41AA-BC82-E2B6C9170A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61C7EE-F324-4D6A-9315-2992FB99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E5ED387-F772-4732-92A5-D2436E6B0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98FA2A-6A21-4196-8B8C-23C29BE7E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4669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7B8A86-B49C-4D1D-8F7F-6FBC16494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6775E9-2D34-4CD5-9EDB-495996902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09029E-BE91-4ACA-BBED-907F54053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C850EE0-65FF-4B36-B13E-EF72F1DBE4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9F90D6B-E156-4CB0-873B-908F3B66AD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F66C11-9B90-45C1-90C7-3D11856FC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4F4E9BC-58E4-44A3-B03B-E1CF895F8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93D3032-B71F-4D25-A1D4-13231F74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68888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D4CF0B-ECC7-4770-9E40-089E99543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A8283CF-D337-4427-A013-68084553B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FCD9B5-4F69-447F-AC6C-E9E7A54E1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A525DE6-84BD-45C5-A9C0-27F24D333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97048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3935CAC-B21A-43AE-BD0A-5E53E960D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BA8D154-C2BF-4063-BD16-DC4E26BA3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77C111-2D0D-4BF9-B490-CF345B055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92474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21D267-2852-4AA3-BA2E-90B665523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AE83B4-E111-4824-88B3-47428F463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FABC5E-854D-4B00-B5A7-E21E808CE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0B764C-2D92-401F-9F58-BF2A9F87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0AB3A8-CDBB-49CF-8AFB-0DFE46633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6B1D93B-450F-45B0-8BE4-C891F6AA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07884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66F14-2894-A54F-B729-89EDBD8C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E0022-E813-614D-83BD-7FA3DDFBB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C8A5B-8282-4142-9717-2DC5AD26A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EEEEB-4392-8244-8941-C9147616B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4B57D-6383-AD42-987E-FB8EC29BE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561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0B3352-9095-4644-9EE7-E3797F218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FA879B5-FF95-4DC8-815B-8E7FBBBAC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0F6F37-2CF5-4027-B0AC-E34B4C09A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EC4C1A-324E-47CD-A9C6-D3B18B65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701186B-E4FC-4298-B06A-81D029E81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6523DE-D381-4B8F-9FBC-CD4E5982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4675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A45574-643A-4C32-AB9B-B154A54E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6D03BFF-B835-47C7-92BA-6FBFC3009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577995-DDE6-4B0E-A690-052DAD60C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4166CD-0D23-4797-84BE-16B2A75A0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B09063-FA42-4099-A1F0-9985ABE8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09605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4B9827F-4C1F-4414-857A-6346A822C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3E2BF41-98AC-4CBC-9DF0-FA910B967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0993E0-53CE-4833-9B6A-6D0B9CD0B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A01B69-4E1C-4A89-B8A5-8E274680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872864-A72A-49F8-AE8D-259317D7C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17369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6DEDF-7438-D44B-ADD5-A2159BD67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A447E-CA7B-B84D-BB6E-60B827626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CC3E8-E069-5448-9C08-2A1D15B5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C1E18-29BD-8940-A20C-C3D9E6DAB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A53B7-4292-6246-A94E-778BECB3A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699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1BCC2-4100-3440-912D-AD3CCEE9B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85F17-BD55-0C47-B398-9195F21DAF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E7EDC-C80B-8A45-9124-71D630439F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8F7A0-ABE3-9D41-A35F-F1D2FB0F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75D2DD-E90E-2F4D-B640-5DB2769A4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32605-5D9B-D84F-B799-8905317B8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129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192AC-D336-D74D-A1D0-8C72AD33D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E4D69-0BF8-174E-B94C-545B163C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ECFEA-522D-0449-A795-359B847EC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A00C36-37CF-764B-B616-907EA9C39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80539-453C-6044-AB86-CF8248DFCE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B94FF-8B83-A34C-BA2E-79F673FD0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8BBB9F-873C-BD42-A55E-431628DB7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0BFCE8-52A9-3640-8C7E-D1BD8C649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65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55F05-196E-4349-B814-7775FDCFA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818F62-4E83-CD48-B1EF-175D80DD0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4A8DB7-57CD-2D4A-BB89-ED37D1D6B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465AB2-2303-1C42-BFF5-4A3CA0C64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90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E820FC-21DA-6540-AA4D-3EFA9482D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3211DF-F6AB-E343-B5F9-8A587AAD3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9BA3E-7236-6445-B88B-496DD0756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593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0CABF-8E00-FF47-A9C9-649BB6310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D887C-C8DC-1142-B6F6-31C35E799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F9ED7-5EBC-AF47-BA7B-F4DA5137E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D2D948-085F-6649-BC52-03117715D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B24A41-1C04-EE4C-8120-4CC7B25A7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3BB796-AFDE-494D-85B9-AF649DAD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81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D8922-F841-4648-85B5-8D464EC8D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018BC0-40F4-9F46-A113-86AE9F92E9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FEA35-9926-E244-97D0-BADE3DC68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63BAD3-AF9A-9046-826E-62BD08D10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D6E1F-5933-9F46-8045-E65FADC92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36246E-67F7-8A46-8024-73D2AECA6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42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B4DCE9-46D6-A648-BD3E-A5F537867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31BC33-DAC5-4F44-919B-27C6C5CA0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7F876-918F-E544-AC49-3C1341A40A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D2755-D9E6-2A44-A8F3-E82BAA860265}" type="datetimeFigureOut">
              <a:rPr lang="fr-FR" smtClean="0"/>
              <a:t>05/11/2020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20AD1-EF07-AA40-8189-B4331ED51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1B2C2C-94FF-9248-9372-D4B11DD66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09FD7-D0FE-BE44-AD1B-0D74885845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45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D2CB8FA-70A5-440E-80D9-3A8E2494D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913DC4-E2F5-4410-8275-D2C30A97E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D73427-98E8-4CFE-96C3-EA56494A1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841E3-9B91-45E3-BDDD-712C35DF4439}" type="datetimeFigureOut">
              <a:rPr lang="fr-CA" smtClean="0"/>
              <a:t>2020-11-05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8CF6AC-DD76-4E16-9BEA-31B358B14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FBB525-7FBE-4480-BAFB-476EB7C1A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52661-9BDC-4D76-84C9-5EBDFC84B9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1665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9.png"/><Relationship Id="rId18" Type="http://schemas.openxmlformats.org/officeDocument/2006/relationships/customXml" Target="../ink/ink9.xml"/><Relationship Id="rId3" Type="http://schemas.openxmlformats.org/officeDocument/2006/relationships/image" Target="../media/image15.png"/><Relationship Id="rId21" Type="http://schemas.openxmlformats.org/officeDocument/2006/relationships/image" Target="../media/image23.png"/><Relationship Id="rId7" Type="http://schemas.openxmlformats.org/officeDocument/2006/relationships/image" Target="../media/image17.png"/><Relationship Id="rId12" Type="http://schemas.openxmlformats.org/officeDocument/2006/relationships/customXml" Target="../ink/ink6.xml"/><Relationship Id="rId17" Type="http://schemas.openxmlformats.org/officeDocument/2006/relationships/image" Target="../media/image21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3.xml"/><Relationship Id="rId11" Type="http://schemas.openxmlformats.org/officeDocument/2006/relationships/image" Target="../media/image6.png"/><Relationship Id="rId5" Type="http://schemas.openxmlformats.org/officeDocument/2006/relationships/image" Target="../media/image16.png"/><Relationship Id="rId15" Type="http://schemas.openxmlformats.org/officeDocument/2006/relationships/image" Target="../media/image20.png"/><Relationship Id="rId10" Type="http://schemas.openxmlformats.org/officeDocument/2006/relationships/customXml" Target="../ink/ink5.xml"/><Relationship Id="rId19" Type="http://schemas.openxmlformats.org/officeDocument/2006/relationships/image" Target="../media/image22.png"/><Relationship Id="rId4" Type="http://schemas.openxmlformats.org/officeDocument/2006/relationships/customXml" Target="../ink/ink2.xml"/><Relationship Id="rId9" Type="http://schemas.openxmlformats.org/officeDocument/2006/relationships/image" Target="../media/image18.png"/><Relationship Id="rId14" Type="http://schemas.openxmlformats.org/officeDocument/2006/relationships/customXml" Target="../ink/ink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8C74FC-3E72-47C3-B129-57540FCEB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Démonstration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83A305-DF80-40A3-8A45-1FC1B951F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err="1"/>
              <a:t>xy+x’z+yz</a:t>
            </a:r>
            <a:r>
              <a:rPr lang="fr-CA" dirty="0"/>
              <a:t>=</a:t>
            </a:r>
            <a:r>
              <a:rPr lang="fr-CA" dirty="0" err="1"/>
              <a:t>xy+x’z</a:t>
            </a:r>
            <a:endParaRPr lang="fr-CA" dirty="0"/>
          </a:p>
          <a:p>
            <a:r>
              <a:rPr lang="fr-CA" dirty="0"/>
              <a:t>Démonstration</a:t>
            </a:r>
          </a:p>
          <a:p>
            <a:r>
              <a:rPr lang="fr-CA" dirty="0" err="1"/>
              <a:t>xy+x’z+yz</a:t>
            </a:r>
            <a:r>
              <a:rPr lang="fr-CA" dirty="0"/>
              <a:t>(</a:t>
            </a:r>
            <a:r>
              <a:rPr lang="fr-CA" dirty="0" err="1"/>
              <a:t>x+x</a:t>
            </a:r>
            <a:r>
              <a:rPr lang="fr-CA" dirty="0"/>
              <a:t>’)    ;  neutre et complément</a:t>
            </a:r>
          </a:p>
          <a:p>
            <a:r>
              <a:rPr lang="fr-CA" dirty="0" err="1"/>
              <a:t>xy+x’z+xyz+x’yz</a:t>
            </a:r>
            <a:r>
              <a:rPr lang="fr-CA" dirty="0"/>
              <a:t>    ; distributive</a:t>
            </a:r>
          </a:p>
          <a:p>
            <a:r>
              <a:rPr lang="fr-CA" dirty="0" err="1"/>
              <a:t>xy+xyz</a:t>
            </a:r>
            <a:r>
              <a:rPr lang="fr-CA" dirty="0"/>
              <a:t>+ </a:t>
            </a:r>
            <a:r>
              <a:rPr lang="fr-CA" dirty="0" err="1"/>
              <a:t>x’z</a:t>
            </a:r>
            <a:r>
              <a:rPr lang="fr-CA" dirty="0"/>
              <a:t> +</a:t>
            </a:r>
            <a:r>
              <a:rPr lang="fr-CA" dirty="0" err="1"/>
              <a:t>x’yz</a:t>
            </a:r>
            <a:r>
              <a:rPr lang="fr-CA" dirty="0"/>
              <a:t>  ; Associative et commutative</a:t>
            </a:r>
          </a:p>
          <a:p>
            <a:r>
              <a:rPr lang="fr-CA" dirty="0" err="1"/>
              <a:t>xy</a:t>
            </a:r>
            <a:r>
              <a:rPr lang="fr-CA" dirty="0"/>
              <a:t>(1+z)+</a:t>
            </a:r>
            <a:r>
              <a:rPr lang="fr-CA" dirty="0" err="1"/>
              <a:t>x’z</a:t>
            </a:r>
            <a:r>
              <a:rPr lang="fr-CA" dirty="0"/>
              <a:t>(1+x’) ;  neutre</a:t>
            </a:r>
          </a:p>
          <a:p>
            <a:r>
              <a:rPr lang="fr-CA" dirty="0" err="1"/>
              <a:t>xy+x’z</a:t>
            </a:r>
            <a:endParaRPr lang="fr-CA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56821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4181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 (sphère)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6140080"/>
              </p:ext>
            </p:extLst>
          </p:nvPr>
        </p:nvGraphicFramePr>
        <p:xfrm>
          <a:off x="1123122" y="1890469"/>
          <a:ext cx="5563295" cy="2591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2659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1112659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112659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1112659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1112659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6289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24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2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24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90560">
                <a:tc>
                  <a:txBody>
                    <a:bodyPr/>
                    <a:lstStyle/>
                    <a:p>
                      <a:pPr algn="ctr"/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2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400" b="0" dirty="0"/>
                        <a:t>m0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2400" b="0" dirty="0"/>
                        <a:t>m2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90560">
                <a:tc>
                  <a:txBody>
                    <a:bodyPr/>
                    <a:lstStyle/>
                    <a:p>
                      <a:pPr algn="ctr"/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2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490560">
                <a:tc>
                  <a:txBody>
                    <a:bodyPr/>
                    <a:lstStyle/>
                    <a:p>
                      <a:pPr algn="ctr"/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2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490560">
                <a:tc>
                  <a:txBody>
                    <a:bodyPr/>
                    <a:lstStyle/>
                    <a:p>
                      <a:pPr algn="ctr"/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2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420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F767D5-FECC-4278-9054-E736CCE2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Table de </a:t>
            </a:r>
            <a:r>
              <a:rPr lang="fr-CA" dirty="0" err="1">
                <a:solidFill>
                  <a:srgbClr val="C00000"/>
                </a:solidFill>
              </a:rPr>
              <a:t>Karnaugh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Voisinage logique et physique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FFFD17-8DA6-4660-B915-9F4E2E7CD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Deux variables:</a:t>
            </a:r>
          </a:p>
          <a:p>
            <a:pPr marL="0" indent="0">
              <a:buNone/>
            </a:pPr>
            <a:endParaRPr lang="fr-CA" dirty="0"/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0278055D-98F5-4460-9CF6-32365B67D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67207"/>
              </p:ext>
            </p:extLst>
          </p:nvPr>
        </p:nvGraphicFramePr>
        <p:xfrm>
          <a:off x="1769166" y="2574233"/>
          <a:ext cx="4571999" cy="1111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817">
                  <a:extLst>
                    <a:ext uri="{9D8B030D-6E8A-4147-A177-3AD203B41FA5}">
                      <a16:colId xmlns:a16="http://schemas.microsoft.com/office/drawing/2014/main" val="2095596963"/>
                    </a:ext>
                  </a:extLst>
                </a:gridCol>
                <a:gridCol w="2005091">
                  <a:extLst>
                    <a:ext uri="{9D8B030D-6E8A-4147-A177-3AD203B41FA5}">
                      <a16:colId xmlns:a16="http://schemas.microsoft.com/office/drawing/2014/main" val="3262555280"/>
                    </a:ext>
                  </a:extLst>
                </a:gridCol>
                <a:gridCol w="2005091">
                  <a:extLst>
                    <a:ext uri="{9D8B030D-6E8A-4147-A177-3AD203B41FA5}">
                      <a16:colId xmlns:a16="http://schemas.microsoft.com/office/drawing/2014/main" val="133791933"/>
                    </a:ext>
                  </a:extLst>
                </a:gridCol>
              </a:tblGrid>
              <a:tr h="404329">
                <a:tc>
                  <a:txBody>
                    <a:bodyPr/>
                    <a:lstStyle/>
                    <a:p>
                      <a:r>
                        <a:rPr lang="fr-CA" sz="1600" dirty="0"/>
                        <a:t>a\b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825053"/>
                  </a:ext>
                </a:extLst>
              </a:tr>
              <a:tr h="353678">
                <a:tc>
                  <a:txBody>
                    <a:bodyPr/>
                    <a:lstStyle/>
                    <a:p>
                      <a:r>
                        <a:rPr lang="fr-CA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m1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138544"/>
                  </a:ext>
                </a:extLst>
              </a:tr>
              <a:tr h="353678">
                <a:tc>
                  <a:txBody>
                    <a:bodyPr/>
                    <a:lstStyle/>
                    <a:p>
                      <a:r>
                        <a:rPr lang="fr-CA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m2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m3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873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267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2F9ED6-329D-4859-A8E6-AFCEFDB2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 à trois variables (cylindre)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48A23631-2EB8-4CE9-A363-DB93446FEA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1948976"/>
              </p:ext>
            </p:extLst>
          </p:nvPr>
        </p:nvGraphicFramePr>
        <p:xfrm>
          <a:off x="1116497" y="1615108"/>
          <a:ext cx="4979503" cy="26848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6578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94288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1061438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82233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914966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8832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6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1600" b="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16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1600" b="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1600" b="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600" b="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600" b="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600" b="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600" b="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600" b="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600" b="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600" b="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600" b="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895260">
                <a:tc>
                  <a:txBody>
                    <a:bodyPr/>
                    <a:lstStyle/>
                    <a:p>
                      <a:r>
                        <a:rPr lang="fr-CA" sz="1600" b="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b="0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600" b="0" dirty="0"/>
                        <a:t>m1</a:t>
                      </a:r>
                    </a:p>
                    <a:p>
                      <a:endParaRPr lang="fr-CA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600" b="0" dirty="0"/>
                        <a:t>m2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906337">
                <a:tc>
                  <a:txBody>
                    <a:bodyPr/>
                    <a:lstStyle/>
                    <a:p>
                      <a:r>
                        <a:rPr lang="fr-CA" sz="1600" b="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5907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4181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 (sphère)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2718524"/>
              </p:ext>
            </p:extLst>
          </p:nvPr>
        </p:nvGraphicFramePr>
        <p:xfrm>
          <a:off x="1023732" y="1615109"/>
          <a:ext cx="3742080" cy="23178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8416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748416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748416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748416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748416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56259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1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1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1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1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38814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b="0" dirty="0"/>
                        <a:t>m0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b="0" dirty="0"/>
                        <a:t>m2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38814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1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438814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438814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1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923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7661F-A14B-42E3-A7EC-B0FC914A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4181"/>
            <a:ext cx="10515600" cy="1325563"/>
          </a:xfrm>
        </p:spPr>
        <p:txBody>
          <a:bodyPr/>
          <a:lstStyle/>
          <a:p>
            <a:pPr algn="ctr"/>
            <a:r>
              <a:rPr lang="fr-CA" b="1" dirty="0">
                <a:solidFill>
                  <a:srgbClr val="C00000"/>
                </a:solidFill>
              </a:rPr>
              <a:t>Karnaugh 4 variables</a:t>
            </a: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69816BBA-7E5E-4E1C-8B4E-968C4A0149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2696966"/>
              </p:ext>
            </p:extLst>
          </p:nvPr>
        </p:nvGraphicFramePr>
        <p:xfrm>
          <a:off x="976544" y="2051689"/>
          <a:ext cx="479394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788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96652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0" dirty="0"/>
                        <a:t>m0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0" dirty="0"/>
                        <a:t>m2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m9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m18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graphicFrame>
        <p:nvGraphicFramePr>
          <p:cNvPr id="6" name="Tableau 10">
            <a:extLst>
              <a:ext uri="{FF2B5EF4-FFF2-40B4-BE49-F238E27FC236}">
                <a16:creationId xmlns:a16="http://schemas.microsoft.com/office/drawing/2014/main" id="{8C7D83BF-2945-4518-A318-F1499BE24E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465074"/>
              </p:ext>
            </p:extLst>
          </p:nvPr>
        </p:nvGraphicFramePr>
        <p:xfrm>
          <a:off x="6171461" y="2045238"/>
          <a:ext cx="479394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788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96652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3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B\</a:t>
                      </a:r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fr-CA" sz="3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CA" sz="360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36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0" dirty="0"/>
                        <a:t>m4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3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3200" b="0" dirty="0"/>
                        <a:t>m6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dirty="0">
                          <a:solidFill>
                            <a:srgbClr val="CC00FF"/>
                          </a:solidFill>
                        </a:rPr>
                        <a:t>0</a:t>
                      </a:r>
                      <a:r>
                        <a:rPr lang="fr-CA" sz="3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m13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b="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b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m30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9951482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pPr algn="ctr"/>
                      <a:r>
                        <a:rPr lang="fr-CA" sz="3600" b="0" dirty="0">
                          <a:solidFill>
                            <a:srgbClr val="CC00FF"/>
                          </a:solidFill>
                        </a:rPr>
                        <a:t>1</a:t>
                      </a:r>
                      <a:r>
                        <a:rPr lang="fr-CA" sz="3600" b="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m22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4013368"/>
                  </a:ext>
                </a:extLst>
              </a:tr>
            </a:tbl>
          </a:graphicData>
        </a:graphic>
      </p:graphicFrame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56A7C369-D48A-4C50-BC0A-4827507467B6}"/>
              </a:ext>
            </a:extLst>
          </p:cNvPr>
          <p:cNvCxnSpPr/>
          <p:nvPr/>
        </p:nvCxnSpPr>
        <p:spPr>
          <a:xfrm>
            <a:off x="6171461" y="1695635"/>
            <a:ext cx="4793940" cy="0"/>
          </a:xfrm>
          <a:prstGeom prst="straightConnector1">
            <a:avLst/>
          </a:prstGeom>
          <a:ln w="952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4E847152-9B62-4816-AEDE-241A15BE37E2}"/>
              </a:ext>
            </a:extLst>
          </p:cNvPr>
          <p:cNvCxnSpPr/>
          <p:nvPr/>
        </p:nvCxnSpPr>
        <p:spPr>
          <a:xfrm>
            <a:off x="976544" y="1695635"/>
            <a:ext cx="4793940" cy="0"/>
          </a:xfrm>
          <a:prstGeom prst="straightConnector1">
            <a:avLst/>
          </a:prstGeom>
          <a:ln w="952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FB7D2FB3-E499-4F65-9517-476822ADB0D6}"/>
                  </a:ext>
                </a:extLst>
              </p14:cNvPr>
              <p14:cNvContentPartPr/>
              <p14:nvPr/>
            </p14:nvContentPartPr>
            <p14:xfrm>
              <a:off x="8056409" y="1380029"/>
              <a:ext cx="263160" cy="193320"/>
            </p14:xfrm>
          </p:contentPart>
        </mc:Choice>
        <mc:Fallback xmlns=""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FB7D2FB3-E499-4F65-9517-476822ADB0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47409" y="1371389"/>
                <a:ext cx="280800" cy="21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oupe 21">
            <a:extLst>
              <a:ext uri="{FF2B5EF4-FFF2-40B4-BE49-F238E27FC236}">
                <a16:creationId xmlns:a16="http://schemas.microsoft.com/office/drawing/2014/main" id="{5E7FE39C-B5CE-4A49-9A44-86AB8D4E789C}"/>
              </a:ext>
            </a:extLst>
          </p:cNvPr>
          <p:cNvGrpSpPr/>
          <p:nvPr/>
        </p:nvGrpSpPr>
        <p:grpSpPr>
          <a:xfrm>
            <a:off x="8500289" y="1411709"/>
            <a:ext cx="528840" cy="185040"/>
            <a:chOff x="8500289" y="1411709"/>
            <a:chExt cx="528840" cy="18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9" name="Encre 18">
                  <a:extLst>
                    <a:ext uri="{FF2B5EF4-FFF2-40B4-BE49-F238E27FC236}">
                      <a16:creationId xmlns:a16="http://schemas.microsoft.com/office/drawing/2014/main" id="{1350BDB3-106D-41FF-8D47-86B7C97BA10A}"/>
                    </a:ext>
                  </a:extLst>
                </p14:cNvPr>
                <p14:cNvContentPartPr/>
                <p14:nvPr/>
              </p14:nvContentPartPr>
              <p14:xfrm>
                <a:off x="8504609" y="1427909"/>
                <a:ext cx="251280" cy="25920"/>
              </p14:xfrm>
            </p:contentPart>
          </mc:Choice>
          <mc:Fallback xmlns="">
            <p:pic>
              <p:nvPicPr>
                <p:cNvPr id="19" name="Encre 18">
                  <a:extLst>
                    <a:ext uri="{FF2B5EF4-FFF2-40B4-BE49-F238E27FC236}">
                      <a16:creationId xmlns:a16="http://schemas.microsoft.com/office/drawing/2014/main" id="{1350BDB3-106D-41FF-8D47-86B7C97BA10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495609" y="1418909"/>
                  <a:ext cx="2689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E208DFDE-03AB-4D66-A4F3-3C7E093273B7}"/>
                    </a:ext>
                  </a:extLst>
                </p14:cNvPr>
                <p14:cNvContentPartPr/>
                <p14:nvPr/>
              </p14:nvContentPartPr>
              <p14:xfrm>
                <a:off x="8500289" y="1540949"/>
                <a:ext cx="306000" cy="2520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E208DFDE-03AB-4D66-A4F3-3C7E093273B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491649" y="1531949"/>
                  <a:ext cx="32364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A75915D0-D024-4FE6-8D68-A1167C0BFCD5}"/>
                    </a:ext>
                  </a:extLst>
                </p14:cNvPr>
                <p14:cNvContentPartPr/>
                <p14:nvPr/>
              </p14:nvContentPartPr>
              <p14:xfrm>
                <a:off x="9000329" y="1411709"/>
                <a:ext cx="28800" cy="18504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A75915D0-D024-4FE6-8D68-A1167C0BFCD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991689" y="1402709"/>
                  <a:ext cx="46440" cy="20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BB67621-3F45-4FFE-A6EC-22D1F344EFFD}"/>
              </a:ext>
            </a:extLst>
          </p:cNvPr>
          <p:cNvGrpSpPr/>
          <p:nvPr/>
        </p:nvGrpSpPr>
        <p:grpSpPr>
          <a:xfrm>
            <a:off x="3092009" y="1289669"/>
            <a:ext cx="659880" cy="198000"/>
            <a:chOff x="3092009" y="1289669"/>
            <a:chExt cx="659880" cy="198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65B0A755-6AB7-4D09-9142-5680CFD7DCB4}"/>
                    </a:ext>
                  </a:extLst>
                </p14:cNvPr>
                <p14:cNvContentPartPr/>
                <p14:nvPr/>
              </p14:nvContentPartPr>
              <p14:xfrm>
                <a:off x="3299369" y="1377869"/>
                <a:ext cx="360" cy="36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65B0A755-6AB7-4D09-9142-5680CFD7DCB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290369" y="136886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BB5BB29A-80E5-48C7-9BD0-EACFB7D6CCEF}"/>
                    </a:ext>
                  </a:extLst>
                </p14:cNvPr>
                <p14:cNvContentPartPr/>
                <p14:nvPr/>
              </p14:nvContentPartPr>
              <p14:xfrm>
                <a:off x="3290369" y="1360949"/>
                <a:ext cx="1440" cy="252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BB5BB29A-80E5-48C7-9BD0-EACFB7D6CCE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281729" y="1352309"/>
                  <a:ext cx="190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3" name="Encre 22">
                  <a:extLst>
                    <a:ext uri="{FF2B5EF4-FFF2-40B4-BE49-F238E27FC236}">
                      <a16:creationId xmlns:a16="http://schemas.microsoft.com/office/drawing/2014/main" id="{4A40F6C4-7100-449F-BED2-17590F62486E}"/>
                    </a:ext>
                  </a:extLst>
                </p14:cNvPr>
                <p14:cNvContentPartPr/>
                <p14:nvPr/>
              </p14:nvContentPartPr>
              <p14:xfrm>
                <a:off x="3092009" y="1289669"/>
                <a:ext cx="214560" cy="198000"/>
              </p14:xfrm>
            </p:contentPart>
          </mc:Choice>
          <mc:Fallback xmlns="">
            <p:pic>
              <p:nvPicPr>
                <p:cNvPr id="23" name="Encre 22">
                  <a:extLst>
                    <a:ext uri="{FF2B5EF4-FFF2-40B4-BE49-F238E27FC236}">
                      <a16:creationId xmlns:a16="http://schemas.microsoft.com/office/drawing/2014/main" id="{4A40F6C4-7100-449F-BED2-17590F62486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083369" y="1281029"/>
                  <a:ext cx="23220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7783A444-0448-4718-80E7-703842B5E729}"/>
                    </a:ext>
                  </a:extLst>
                </p14:cNvPr>
                <p14:cNvContentPartPr/>
                <p14:nvPr/>
              </p14:nvContentPartPr>
              <p14:xfrm>
                <a:off x="3481529" y="1335029"/>
                <a:ext cx="260640" cy="97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7783A444-0448-4718-80E7-703842B5E72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72889" y="1326029"/>
                  <a:ext cx="2782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5" name="Encre 24">
                  <a:extLst>
                    <a:ext uri="{FF2B5EF4-FFF2-40B4-BE49-F238E27FC236}">
                      <a16:creationId xmlns:a16="http://schemas.microsoft.com/office/drawing/2014/main" id="{622F3B5E-FE81-4773-9982-A3ECA6790F2E}"/>
                    </a:ext>
                  </a:extLst>
                </p14:cNvPr>
                <p14:cNvContentPartPr/>
                <p14:nvPr/>
              </p14:nvContentPartPr>
              <p14:xfrm>
                <a:off x="3554969" y="1441589"/>
                <a:ext cx="196920" cy="22320"/>
              </p14:xfrm>
            </p:contentPart>
          </mc:Choice>
          <mc:Fallback xmlns="">
            <p:pic>
              <p:nvPicPr>
                <p:cNvPr id="25" name="Encre 24">
                  <a:extLst>
                    <a:ext uri="{FF2B5EF4-FFF2-40B4-BE49-F238E27FC236}">
                      <a16:creationId xmlns:a16="http://schemas.microsoft.com/office/drawing/2014/main" id="{622F3B5E-FE81-4773-9982-A3ECA6790F2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545969" y="1432589"/>
                  <a:ext cx="214560" cy="3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18D5D4B4-9CFD-4D70-A257-448E4FABFC21}"/>
                  </a:ext>
                </a:extLst>
              </p14:cNvPr>
              <p14:cNvContentPartPr/>
              <p14:nvPr/>
            </p14:nvContentPartPr>
            <p14:xfrm>
              <a:off x="4040249" y="1290389"/>
              <a:ext cx="275040" cy="14616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18D5D4B4-9CFD-4D70-A257-448E4FABFC2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031249" y="1281749"/>
                <a:ext cx="292680" cy="16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0609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0B5747-95CD-4900-AB2C-2B9F5918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Vue du voisinage à trois dimensions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F605A27-11E5-45E4-9E9E-EEC3AA2E3B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31640" y="2363053"/>
            <a:ext cx="3776321" cy="3006624"/>
          </a:xfrm>
        </p:spPr>
      </p:pic>
    </p:spTree>
    <p:extLst>
      <p:ext uri="{BB962C8B-B14F-4D97-AF65-F5344CB8AC3E}">
        <p14:creationId xmlns:p14="http://schemas.microsoft.com/office/powerpoint/2010/main" val="181871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570516-3F1E-4E86-8B98-2421243AE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dirty="0"/>
              <a:t>Karn</a:t>
            </a:r>
            <a:r>
              <a:rPr lang="fr-CA" dirty="0">
                <a:solidFill>
                  <a:srgbClr val="C00000"/>
                </a:solidFill>
              </a:rPr>
              <a:t>augh 5 variables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dirty="0">
                <a:solidFill>
                  <a:srgbClr val="C00000"/>
                </a:solidFill>
              </a:rPr>
              <a:t>effet miroir</a:t>
            </a:r>
          </a:p>
        </p:txBody>
      </p:sp>
      <p:pic>
        <p:nvPicPr>
          <p:cNvPr id="1028" name="Picture 4" descr="The Karnaugh Map Boolean Algebraic Simplification Technique - Technical  Articles">
            <a:extLst>
              <a:ext uri="{FF2B5EF4-FFF2-40B4-BE49-F238E27FC236}">
                <a16:creationId xmlns:a16="http://schemas.microsoft.com/office/drawing/2014/main" id="{AE7FDD8B-70A4-4437-814C-3F04D59B6D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625" y="2009301"/>
            <a:ext cx="7980739" cy="531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BDAC46B-F60E-4AA3-810D-5E5DB42445F4}"/>
              </a:ext>
            </a:extLst>
          </p:cNvPr>
          <p:cNvSpPr/>
          <p:nvPr/>
        </p:nvSpPr>
        <p:spPr>
          <a:xfrm>
            <a:off x="5614131" y="2009301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CA" dirty="0">
                <a:solidFill>
                  <a:srgbClr val="CC00FF"/>
                </a:solidFill>
              </a:rPr>
              <a:t>A</a:t>
            </a:r>
            <a:r>
              <a:rPr lang="fr-CA" dirty="0">
                <a:solidFill>
                  <a:srgbClr val="FF0000"/>
                </a:solidFill>
              </a:rPr>
              <a:t>B\</a:t>
            </a:r>
            <a:r>
              <a:rPr lang="fr-CA" dirty="0">
                <a:solidFill>
                  <a:srgbClr val="7030A0"/>
                </a:solidFill>
              </a:rPr>
              <a:t>C</a:t>
            </a:r>
            <a:r>
              <a:rPr lang="fr-CA" dirty="0">
                <a:solidFill>
                  <a:srgbClr val="0070C0"/>
                </a:solidFill>
              </a:rPr>
              <a:t>D</a:t>
            </a:r>
            <a:r>
              <a:rPr lang="fr-CA" dirty="0">
                <a:solidFill>
                  <a:srgbClr val="00B050"/>
                </a:solidFill>
              </a:rPr>
              <a:t>E </a:t>
            </a:r>
          </a:p>
        </p:txBody>
      </p:sp>
    </p:spTree>
    <p:extLst>
      <p:ext uri="{BB962C8B-B14F-4D97-AF65-F5344CB8AC3E}">
        <p14:creationId xmlns:p14="http://schemas.microsoft.com/office/powerpoint/2010/main" val="137196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09156-7504-D640-9384-CDABED209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C00000"/>
                </a:solidFill>
              </a:rPr>
              <a:t>Comment on fait la simplification avec KARNAUGH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0BE41-4501-B44D-AF21-A16D9A34C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Définitions:</a:t>
            </a:r>
          </a:p>
          <a:p>
            <a:pPr lvl="1"/>
            <a:r>
              <a:rPr lang="fr-FR" dirty="0"/>
              <a:t>Un impliquant premier est un produit qui décrit une zone qui </a:t>
            </a:r>
            <a:r>
              <a:rPr lang="fr-FR" dirty="0" err="1"/>
              <a:t>regroup</a:t>
            </a:r>
            <a:r>
              <a:rPr lang="fr-FR" dirty="0"/>
              <a:t> 1, 2, 4, 8, 16, 32 </a:t>
            </a:r>
            <a:r>
              <a:rPr lang="fr-FR" dirty="0" err="1"/>
              <a:t>mintermes</a:t>
            </a:r>
            <a:endParaRPr lang="fr-FR" dirty="0"/>
          </a:p>
          <a:p>
            <a:pPr lvl="1"/>
            <a:r>
              <a:rPr lang="fr-FR" dirty="0"/>
              <a:t>Un impliquant premier essentiel est un impliquant premier qui à lui seul couvre au moins un </a:t>
            </a:r>
            <a:r>
              <a:rPr lang="fr-FR" dirty="0" err="1"/>
              <a:t>minterme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1156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2F9ED6-329D-4859-A8E6-AFCEFDB2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CA" dirty="0">
                <a:solidFill>
                  <a:srgbClr val="C00000"/>
                </a:solidFill>
              </a:rPr>
              <a:t>Karnaugh à trois variables (cylindre)</a:t>
            </a:r>
            <a:br>
              <a:rPr lang="fr-CA" dirty="0">
                <a:solidFill>
                  <a:srgbClr val="C00000"/>
                </a:solidFill>
              </a:rPr>
            </a:br>
            <a:r>
              <a:rPr lang="fr-CA" sz="2200" dirty="0">
                <a:solidFill>
                  <a:srgbClr val="C00000"/>
                </a:solidFill>
              </a:rPr>
              <a:t>f(</a:t>
            </a:r>
            <a:r>
              <a:rPr lang="fr-CA" sz="2200" dirty="0" err="1">
                <a:solidFill>
                  <a:srgbClr val="C00000"/>
                </a:solidFill>
              </a:rPr>
              <a:t>a,b,c</a:t>
            </a:r>
            <a:r>
              <a:rPr lang="fr-CA" sz="2200" dirty="0">
                <a:solidFill>
                  <a:srgbClr val="C00000"/>
                </a:solidFill>
              </a:rPr>
              <a:t>)∑(m0,m2,m3,,m7)=∑(0,2,3,7); notation abrégée</a:t>
            </a:r>
            <a:br>
              <a:rPr lang="fr-CA" sz="2200">
                <a:solidFill>
                  <a:srgbClr val="C00000"/>
                </a:solidFill>
              </a:rPr>
            </a:br>
            <a:r>
              <a:rPr lang="fr-CA" sz="2200">
                <a:solidFill>
                  <a:srgbClr val="C00000"/>
                </a:solidFill>
              </a:rPr>
              <a:t>=a’b’c</a:t>
            </a:r>
            <a:r>
              <a:rPr lang="fr-CA" sz="2200" dirty="0">
                <a:solidFill>
                  <a:srgbClr val="C00000"/>
                </a:solidFill>
              </a:rPr>
              <a:t>’+a’</a:t>
            </a:r>
            <a:r>
              <a:rPr lang="fr-CA" sz="2200" dirty="0" err="1">
                <a:solidFill>
                  <a:srgbClr val="C00000"/>
                </a:solidFill>
              </a:rPr>
              <a:t>bc</a:t>
            </a:r>
            <a:r>
              <a:rPr lang="fr-CA" sz="2200" dirty="0">
                <a:solidFill>
                  <a:srgbClr val="C00000"/>
                </a:solidFill>
              </a:rPr>
              <a:t>’+</a:t>
            </a:r>
            <a:r>
              <a:rPr lang="fr-CA" sz="2200" dirty="0" err="1">
                <a:solidFill>
                  <a:srgbClr val="C00000"/>
                </a:solidFill>
              </a:rPr>
              <a:t>a’bc+abc</a:t>
            </a:r>
            <a:endParaRPr lang="fr-CA" sz="2200" dirty="0">
              <a:solidFill>
                <a:srgbClr val="C00000"/>
              </a:solidFill>
            </a:endParaRPr>
          </a:p>
        </p:txBody>
      </p:sp>
      <p:graphicFrame>
        <p:nvGraphicFramePr>
          <p:cNvPr id="9" name="Tableau 10">
            <a:extLst>
              <a:ext uri="{FF2B5EF4-FFF2-40B4-BE49-F238E27FC236}">
                <a16:creationId xmlns:a16="http://schemas.microsoft.com/office/drawing/2014/main" id="{48A23631-2EB8-4CE9-A363-DB93446FEA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4871202"/>
              </p:ext>
            </p:extLst>
          </p:nvPr>
        </p:nvGraphicFramePr>
        <p:xfrm>
          <a:off x="3705639" y="1856962"/>
          <a:ext cx="3692387" cy="22063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225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737282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663576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664536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86576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6827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2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240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2400" kern="1200" dirty="0" err="1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692055">
                <a:tc>
                  <a:txBody>
                    <a:bodyPr/>
                    <a:lstStyle/>
                    <a:p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400" b="0" dirty="0"/>
                        <a:t>m0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2400" b="0" dirty="0"/>
                    </a:p>
                    <a:p>
                      <a:endParaRPr lang="fr-CA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400" b="0" dirty="0"/>
                        <a:t>m2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700618">
                <a:tc>
                  <a:txBody>
                    <a:bodyPr/>
                    <a:lstStyle/>
                    <a:p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  <p:graphicFrame>
        <p:nvGraphicFramePr>
          <p:cNvPr id="4" name="Tableau 10">
            <a:extLst>
              <a:ext uri="{FF2B5EF4-FFF2-40B4-BE49-F238E27FC236}">
                <a16:creationId xmlns:a16="http://schemas.microsoft.com/office/drawing/2014/main" id="{8CEC7FA9-1121-4A9D-9581-70F223EAE5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2076165"/>
              </p:ext>
            </p:extLst>
          </p:nvPr>
        </p:nvGraphicFramePr>
        <p:xfrm>
          <a:off x="7545456" y="1871870"/>
          <a:ext cx="3692387" cy="22063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225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737282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663576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664536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  <a:gridCol w="865768">
                  <a:extLst>
                    <a:ext uri="{9D8B030D-6E8A-4147-A177-3AD203B41FA5}">
                      <a16:colId xmlns:a16="http://schemas.microsoft.com/office/drawing/2014/main" val="2040013083"/>
                    </a:ext>
                  </a:extLst>
                </a:gridCol>
              </a:tblGrid>
              <a:tr h="6827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CC00FF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fr-CA" sz="2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r>
                        <a:rPr lang="fr-CA" sz="240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fr-CA" sz="2400" kern="1200" dirty="0" err="1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2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CA" sz="2400" kern="1200" dirty="0">
                          <a:solidFill>
                            <a:srgbClr val="388862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692055">
                <a:tc>
                  <a:txBody>
                    <a:bodyPr/>
                    <a:lstStyle/>
                    <a:p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400" b="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2400" b="0" dirty="0"/>
                    </a:p>
                    <a:p>
                      <a:endParaRPr lang="fr-CA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2400" b="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700618">
                <a:tc>
                  <a:txBody>
                    <a:bodyPr/>
                    <a:lstStyle/>
                    <a:p>
                      <a:r>
                        <a:rPr lang="fr-CA" sz="2400" dirty="0">
                          <a:solidFill>
                            <a:srgbClr val="CC00FF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CA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</a:tbl>
          </a:graphicData>
        </a:graphic>
      </p:graphicFrame>
      <p:graphicFrame>
        <p:nvGraphicFramePr>
          <p:cNvPr id="5" name="Tableau 10">
            <a:extLst>
              <a:ext uri="{FF2B5EF4-FFF2-40B4-BE49-F238E27FC236}">
                <a16:creationId xmlns:a16="http://schemas.microsoft.com/office/drawing/2014/main" id="{7CD1EEC1-4607-47F1-A54F-F2CA10B7F4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608802"/>
              </p:ext>
            </p:extLst>
          </p:nvPr>
        </p:nvGraphicFramePr>
        <p:xfrm>
          <a:off x="1331016" y="1820521"/>
          <a:ext cx="1789871" cy="3686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464">
                  <a:extLst>
                    <a:ext uri="{9D8B030D-6E8A-4147-A177-3AD203B41FA5}">
                      <a16:colId xmlns:a16="http://schemas.microsoft.com/office/drawing/2014/main" val="1343561190"/>
                    </a:ext>
                  </a:extLst>
                </a:gridCol>
                <a:gridCol w="303464">
                  <a:extLst>
                    <a:ext uri="{9D8B030D-6E8A-4147-A177-3AD203B41FA5}">
                      <a16:colId xmlns:a16="http://schemas.microsoft.com/office/drawing/2014/main" val="1666048570"/>
                    </a:ext>
                  </a:extLst>
                </a:gridCol>
                <a:gridCol w="303464">
                  <a:extLst>
                    <a:ext uri="{9D8B030D-6E8A-4147-A177-3AD203B41FA5}">
                      <a16:colId xmlns:a16="http://schemas.microsoft.com/office/drawing/2014/main" val="1355759780"/>
                    </a:ext>
                  </a:extLst>
                </a:gridCol>
                <a:gridCol w="879479">
                  <a:extLst>
                    <a:ext uri="{9D8B030D-6E8A-4147-A177-3AD203B41FA5}">
                      <a16:colId xmlns:a16="http://schemas.microsoft.com/office/drawing/2014/main" val="807319953"/>
                    </a:ext>
                  </a:extLst>
                </a:gridCol>
              </a:tblGrid>
              <a:tr h="3624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F(</a:t>
                      </a:r>
                      <a:r>
                        <a:rPr lang="fr-CA" sz="14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a,b,c</a:t>
                      </a:r>
                      <a:r>
                        <a:rPr lang="fr-CA" sz="1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451"/>
                  </a:ext>
                </a:extLst>
              </a:tr>
              <a:tr h="477646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400" b="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400" b="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  <a:p>
                      <a:endParaRPr lang="fr-CA" sz="14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851961"/>
                  </a:ext>
                </a:extLst>
              </a:tr>
              <a:tr h="477646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6553"/>
                  </a:ext>
                </a:extLst>
              </a:tr>
              <a:tr h="326598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403606"/>
                  </a:ext>
                </a:extLst>
              </a:tr>
              <a:tr h="318328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866693"/>
                  </a:ext>
                </a:extLst>
              </a:tr>
              <a:tr h="417949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588288"/>
                  </a:ext>
                </a:extLst>
              </a:tr>
              <a:tr h="329832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0842086"/>
                  </a:ext>
                </a:extLst>
              </a:tr>
              <a:tr h="352738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55595"/>
                  </a:ext>
                </a:extLst>
              </a:tr>
              <a:tr h="582839">
                <a:tc>
                  <a:txBody>
                    <a:bodyPr/>
                    <a:lstStyle/>
                    <a:p>
                      <a:r>
                        <a:rPr lang="fr-CA" sz="1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6110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57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410</Words>
  <Application>Microsoft Office PowerPoint</Application>
  <PresentationFormat>Grand écran</PresentationFormat>
  <Paragraphs>206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Thème Office</vt:lpstr>
      <vt:lpstr>Démonstration</vt:lpstr>
      <vt:lpstr>Table de Karnaugh Voisinage logique et physique</vt:lpstr>
      <vt:lpstr>Karnaugh à trois variables (cylindre)</vt:lpstr>
      <vt:lpstr>Karnaugh 4 variables (sphère)</vt:lpstr>
      <vt:lpstr>Karnaugh 4 variables</vt:lpstr>
      <vt:lpstr>Vue du voisinage à trois dimensions</vt:lpstr>
      <vt:lpstr>Karnaugh 5 variables effet miroir</vt:lpstr>
      <vt:lpstr>Comment on fait la simplification avec KARNAUGH ?</vt:lpstr>
      <vt:lpstr>Karnaugh à trois variables (cylindre) f(a,b,c)∑(m0,m2,m3,,m7)=∑(0,2,3,7); notation abrégée =a’b’c’+a’bc’+a’bc+abc</vt:lpstr>
      <vt:lpstr>Karnaugh 4 variables (sphère)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Jalal Almhana</dc:creator>
  <cp:lastModifiedBy>Jalal Almhana</cp:lastModifiedBy>
  <cp:revision>50</cp:revision>
  <dcterms:created xsi:type="dcterms:W3CDTF">2020-10-16T14:46:44Z</dcterms:created>
  <dcterms:modified xsi:type="dcterms:W3CDTF">2020-11-05T11:13:09Z</dcterms:modified>
</cp:coreProperties>
</file>